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0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30"/>
  </p:notesMasterIdLst>
  <p:sldIdLst>
    <p:sldId id="541" r:id="rId2"/>
    <p:sldId id="551" r:id="rId3"/>
    <p:sldId id="552" r:id="rId4"/>
    <p:sldId id="554" r:id="rId5"/>
    <p:sldId id="677" r:id="rId6"/>
    <p:sldId id="718" r:id="rId7"/>
    <p:sldId id="719" r:id="rId8"/>
    <p:sldId id="720" r:id="rId9"/>
    <p:sldId id="741" r:id="rId10"/>
    <p:sldId id="742" r:id="rId11"/>
    <p:sldId id="721" r:id="rId12"/>
    <p:sldId id="722" r:id="rId13"/>
    <p:sldId id="723" r:id="rId14"/>
    <p:sldId id="735" r:id="rId15"/>
    <p:sldId id="737" r:id="rId16"/>
    <p:sldId id="740" r:id="rId17"/>
    <p:sldId id="734" r:id="rId18"/>
    <p:sldId id="738" r:id="rId19"/>
    <p:sldId id="717" r:id="rId20"/>
    <p:sldId id="726" r:id="rId21"/>
    <p:sldId id="727" r:id="rId22"/>
    <p:sldId id="739" r:id="rId23"/>
    <p:sldId id="728" r:id="rId24"/>
    <p:sldId id="729" r:id="rId25"/>
    <p:sldId id="730" r:id="rId26"/>
    <p:sldId id="732" r:id="rId27"/>
    <p:sldId id="736" r:id="rId28"/>
    <p:sldId id="550" r:id="rId2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nk" initials="t" lastIdx="1" clrIdx="0">
    <p:extLst>
      <p:ext uri="{19B8F6BF-5375-455C-9EA6-DF929625EA0E}">
        <p15:presenceInfo xmlns:p15="http://schemas.microsoft.com/office/powerpoint/2012/main" userId="thin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5A33"/>
    <a:srgbClr val="0000FF"/>
    <a:srgbClr val="5C0000"/>
    <a:srgbClr val="FF9900"/>
    <a:srgbClr val="FFD1D1"/>
    <a:srgbClr val="FFB9B9"/>
    <a:srgbClr val="FF9797"/>
    <a:srgbClr val="FF8F8F"/>
    <a:srgbClr val="DC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29" autoAdjust="0"/>
    <p:restoredTop sz="85850" autoAdjust="0"/>
  </p:normalViewPr>
  <p:slideViewPr>
    <p:cSldViewPr>
      <p:cViewPr varScale="1">
        <p:scale>
          <a:sx n="109" d="100"/>
          <a:sy n="109" d="100"/>
        </p:scale>
        <p:origin x="600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5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4T12:43:07.742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4T12:43:07.742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4T12:43:07.742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4T12:43:07.742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4T12:43:07.742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4T12:43:07.742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4T12:43:07.742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60FC1-C18A-41E1-B5B3-73A5F51CC4CD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6F88A-F17F-491B-A558-A5E9980DD5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72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67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78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02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40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58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81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6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71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21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7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18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06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88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50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84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01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30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57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41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86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Master" Target="../slideMasters/slideMaster1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13" y="0"/>
            <a:ext cx="122039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67032" y="4038600"/>
            <a:ext cx="7255063" cy="830884"/>
          </a:xfrm>
        </p:spPr>
        <p:txBody>
          <a:bodyPr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>
            <a:lvl1pPr algn="l">
              <a:defRPr sz="3200" b="1" cap="all" spc="0" baseline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67032" y="4800600"/>
            <a:ext cx="7255063" cy="990600"/>
          </a:xfrm>
        </p:spPr>
        <p:txBody>
          <a:bodyPr>
            <a:normAutofit/>
          </a:bodyPr>
          <a:lstStyle>
            <a:lvl1pPr marL="0" indent="0" algn="l">
              <a:buNone/>
              <a:defRPr sz="3200" b="1" cap="small" spc="0" baseline="0">
                <a:ln w="3175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28" y="1998676"/>
            <a:ext cx="3330081" cy="38676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67" y="2615632"/>
            <a:ext cx="2103203" cy="2612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125" y="533400"/>
            <a:ext cx="2626541" cy="14478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029096" y="1978223"/>
            <a:ext cx="41597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1" cap="none" spc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Conceive</a:t>
            </a:r>
            <a:r>
              <a:rPr lang="en-US" sz="1800" b="1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 Design Implement Operate</a:t>
            </a:r>
            <a:endParaRPr lang="en-US" sz="1800" b="1" cap="none" spc="0" dirty="0">
              <a:ln>
                <a:noFill/>
              </a:ln>
              <a:solidFill>
                <a:schemeClr val="bg1"/>
              </a:solidFill>
              <a:effectLst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9324662" y="6488668"/>
            <a:ext cx="2879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FF5A33"/>
                </a:solidFill>
                <a:latin typeface="Century Gothic" pitchFamily="34" charset="0"/>
              </a:rPr>
              <a:t>http://www.poly.edu.vn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58571" y="6062246"/>
            <a:ext cx="271219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all" spc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Segoe UI" pitchFamily="34" charset="0"/>
                <a:cs typeface="Segoe UI" pitchFamily="34" charset="0"/>
              </a:rPr>
              <a:t>Thực</a:t>
            </a:r>
            <a:r>
              <a:rPr lang="en-US" sz="1600" b="0" cap="all" spc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Segoe UI" pitchFamily="34" charset="0"/>
                <a:cs typeface="Segoe UI" pitchFamily="34" charset="0"/>
              </a:rPr>
              <a:t> </a:t>
            </a:r>
            <a:r>
              <a:rPr lang="en-US" sz="1600" b="0" cap="all" spc="0" baseline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Segoe UI" pitchFamily="34" charset="0"/>
                <a:cs typeface="Segoe UI" pitchFamily="34" charset="0"/>
              </a:rPr>
              <a:t>học</a:t>
            </a:r>
            <a:r>
              <a:rPr lang="en-US" sz="1600" b="0" cap="all" spc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Segoe UI" pitchFamily="34" charset="0"/>
                <a:cs typeface="Segoe UI" pitchFamily="34" charset="0"/>
              </a:rPr>
              <a:t> – </a:t>
            </a:r>
            <a:r>
              <a:rPr lang="en-US" sz="1600" b="0" cap="all" spc="0" baseline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Segoe UI" pitchFamily="34" charset="0"/>
                <a:cs typeface="Segoe UI" pitchFamily="34" charset="0"/>
              </a:rPr>
              <a:t>Thực</a:t>
            </a:r>
            <a:r>
              <a:rPr lang="en-US" sz="1600" b="0" cap="all" spc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Segoe UI" pitchFamily="34" charset="0"/>
                <a:cs typeface="Segoe UI" pitchFamily="34" charset="0"/>
              </a:rPr>
              <a:t> </a:t>
            </a:r>
            <a:r>
              <a:rPr lang="en-US" sz="1600" b="0" cap="all" spc="0" baseline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Segoe UI" pitchFamily="34" charset="0"/>
                <a:cs typeface="Segoe UI" pitchFamily="34" charset="0"/>
              </a:rPr>
              <a:t>nghiệp</a:t>
            </a:r>
            <a:endParaRPr lang="en-US" sz="1600" b="0" cap="all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/>
              <a:latin typeface="Segoe UI" pitchFamily="34" charset="0"/>
              <a:cs typeface="Segoe UI" pitchFamily="34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681585" y="4800600"/>
            <a:ext cx="746905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3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0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50"/>
            <a:ext cx="401004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3" y="273052"/>
            <a:ext cx="681389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4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3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0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40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2" y="274640"/>
            <a:ext cx="8024309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2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-1929897" y="6188077"/>
            <a:ext cx="284405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C0512-7E02-4E40-BD9C-21FAB99329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700"/>
            <a:ext cx="12240699" cy="6845300"/>
            <a:chOff x="0" y="12700"/>
            <a:chExt cx="12213597" cy="6845300"/>
          </a:xfrm>
        </p:grpSpPr>
        <p:pic>
          <p:nvPicPr>
            <p:cNvPr id="8" name="Picture 7"/>
            <p:cNvPicPr>
              <a:picLocks/>
            </p:cNvPicPr>
            <p:nvPr>
              <p:custDataLst>
                <p:tags r:id="rId1"/>
              </p:custDataLst>
            </p:nvPr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069597" y="12700"/>
              <a:ext cx="9144000" cy="68453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/>
            </p:cNvPicPr>
            <p:nvPr>
              <p:custDataLst>
                <p:tags r:id="rId2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0861"/>
            <a:stretch/>
          </p:blipFill>
          <p:spPr bwMode="auto">
            <a:xfrm>
              <a:off x="0" y="12700"/>
              <a:ext cx="3069597" cy="6845300"/>
            </a:xfrm>
            <a:prstGeom prst="rect">
              <a:avLst/>
            </a:prstGeom>
          </p:spPr>
        </p:pic>
      </p:grpSp>
      <p:pic>
        <p:nvPicPr>
          <p:cNvPr id="6" name="Picture 2" descr="Image result for thanks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2" y="4155743"/>
            <a:ext cx="4419600" cy="2702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11" name="Group 10"/>
          <p:cNvGrpSpPr/>
          <p:nvPr userDrawn="1"/>
        </p:nvGrpSpPr>
        <p:grpSpPr>
          <a:xfrm>
            <a:off x="645390" y="2542160"/>
            <a:ext cx="2243139" cy="4371824"/>
            <a:chOff x="-2798010" y="2616804"/>
            <a:chExt cx="2238173" cy="4371824"/>
          </a:xfrm>
        </p:grpSpPr>
        <p:sp>
          <p:nvSpPr>
            <p:cNvPr id="12" name="Freeform 11"/>
            <p:cNvSpPr/>
            <p:nvPr/>
          </p:nvSpPr>
          <p:spPr>
            <a:xfrm>
              <a:off x="-2468880" y="3032760"/>
              <a:ext cx="1737360" cy="1935480"/>
            </a:xfrm>
            <a:custGeom>
              <a:avLst/>
              <a:gdLst>
                <a:gd name="connsiteX0" fmla="*/ 0 w 1737360"/>
                <a:gd name="connsiteY0" fmla="*/ 0 h 1935480"/>
                <a:gd name="connsiteX1" fmla="*/ 228600 w 1737360"/>
                <a:gd name="connsiteY1" fmla="*/ 1158240 h 1935480"/>
                <a:gd name="connsiteX2" fmla="*/ 701040 w 1737360"/>
                <a:gd name="connsiteY2" fmla="*/ 1524000 h 1935480"/>
                <a:gd name="connsiteX3" fmla="*/ 1432560 w 1737360"/>
                <a:gd name="connsiteY3" fmla="*/ 1935480 h 1935480"/>
                <a:gd name="connsiteX4" fmla="*/ 1737360 w 1737360"/>
                <a:gd name="connsiteY4" fmla="*/ 1844040 h 1935480"/>
                <a:gd name="connsiteX5" fmla="*/ 1706880 w 1737360"/>
                <a:gd name="connsiteY5" fmla="*/ 1676400 h 1935480"/>
                <a:gd name="connsiteX6" fmla="*/ 1706880 w 1737360"/>
                <a:gd name="connsiteY6" fmla="*/ 1234440 h 1935480"/>
                <a:gd name="connsiteX7" fmla="*/ 1493520 w 1737360"/>
                <a:gd name="connsiteY7" fmla="*/ 899160 h 1935480"/>
                <a:gd name="connsiteX8" fmla="*/ 1036320 w 1737360"/>
                <a:gd name="connsiteY8" fmla="*/ 701040 h 1935480"/>
                <a:gd name="connsiteX9" fmla="*/ 350520 w 1737360"/>
                <a:gd name="connsiteY9" fmla="*/ 259080 h 1935480"/>
                <a:gd name="connsiteX10" fmla="*/ 0 w 1737360"/>
                <a:gd name="connsiteY10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7360" h="1935480">
                  <a:moveTo>
                    <a:pt x="0" y="0"/>
                  </a:moveTo>
                  <a:lnTo>
                    <a:pt x="228600" y="1158240"/>
                  </a:lnTo>
                  <a:lnTo>
                    <a:pt x="701040" y="1524000"/>
                  </a:lnTo>
                  <a:lnTo>
                    <a:pt x="1432560" y="1935480"/>
                  </a:lnTo>
                  <a:lnTo>
                    <a:pt x="1737360" y="1844040"/>
                  </a:lnTo>
                  <a:lnTo>
                    <a:pt x="1706880" y="1676400"/>
                  </a:lnTo>
                  <a:lnTo>
                    <a:pt x="1706880" y="1234440"/>
                  </a:lnTo>
                  <a:lnTo>
                    <a:pt x="1493520" y="899160"/>
                  </a:lnTo>
                  <a:lnTo>
                    <a:pt x="1036320" y="701040"/>
                  </a:lnTo>
                  <a:lnTo>
                    <a:pt x="350520" y="259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600"/>
                </a:spcBef>
              </a:pPr>
              <a:endParaRPr lang="vi-VN" sz="2400" b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-2798010" y="2616804"/>
              <a:ext cx="2238173" cy="4371824"/>
              <a:chOff x="100462" y="2616804"/>
              <a:chExt cx="2238173" cy="437182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100462" y="2616804"/>
                <a:ext cx="2238173" cy="3972506"/>
                <a:chOff x="-84753" y="2896722"/>
                <a:chExt cx="2238173" cy="3972506"/>
              </a:xfrm>
            </p:grpSpPr>
            <p:sp>
              <p:nvSpPr>
                <p:cNvPr id="16" name="Freeform 15"/>
                <p:cNvSpPr/>
                <p:nvPr/>
              </p:nvSpPr>
              <p:spPr>
                <a:xfrm>
                  <a:off x="196771" y="3252486"/>
                  <a:ext cx="114172" cy="1400537"/>
                </a:xfrm>
                <a:custGeom>
                  <a:avLst/>
                  <a:gdLst>
                    <a:gd name="connsiteX0" fmla="*/ 0 w 57873"/>
                    <a:gd name="connsiteY0" fmla="*/ 0 h 1400537"/>
                    <a:gd name="connsiteX1" fmla="*/ 57873 w 57873"/>
                    <a:gd name="connsiteY1" fmla="*/ 1400537 h 1400537"/>
                    <a:gd name="connsiteX2" fmla="*/ 57873 w 57873"/>
                    <a:gd name="connsiteY2" fmla="*/ 1400537 h 1400537"/>
                    <a:gd name="connsiteX3" fmla="*/ 46298 w 57873"/>
                    <a:gd name="connsiteY3" fmla="*/ 57873 h 1400537"/>
                    <a:gd name="connsiteX4" fmla="*/ 0 w 57873"/>
                    <a:gd name="connsiteY4" fmla="*/ 0 h 1400537"/>
                    <a:gd name="connsiteX0" fmla="*/ 0 w 83739"/>
                    <a:gd name="connsiteY0" fmla="*/ 0 h 1400537"/>
                    <a:gd name="connsiteX1" fmla="*/ 57873 w 83739"/>
                    <a:gd name="connsiteY1" fmla="*/ 1400537 h 1400537"/>
                    <a:gd name="connsiteX2" fmla="*/ 57873 w 83739"/>
                    <a:gd name="connsiteY2" fmla="*/ 1400537 h 1400537"/>
                    <a:gd name="connsiteX3" fmla="*/ 83646 w 83739"/>
                    <a:gd name="connsiteY3" fmla="*/ 1142730 h 1400537"/>
                    <a:gd name="connsiteX4" fmla="*/ 46298 w 83739"/>
                    <a:gd name="connsiteY4" fmla="*/ 57873 h 1400537"/>
                    <a:gd name="connsiteX5" fmla="*/ 0 w 83739"/>
                    <a:gd name="connsiteY5" fmla="*/ 0 h 1400537"/>
                    <a:gd name="connsiteX0" fmla="*/ 0 w 114172"/>
                    <a:gd name="connsiteY0" fmla="*/ 0 h 1400537"/>
                    <a:gd name="connsiteX1" fmla="*/ 57873 w 114172"/>
                    <a:gd name="connsiteY1" fmla="*/ 1400537 h 1400537"/>
                    <a:gd name="connsiteX2" fmla="*/ 57873 w 114172"/>
                    <a:gd name="connsiteY2" fmla="*/ 1400537 h 1400537"/>
                    <a:gd name="connsiteX3" fmla="*/ 114126 w 114172"/>
                    <a:gd name="connsiteY3" fmla="*/ 1136634 h 1400537"/>
                    <a:gd name="connsiteX4" fmla="*/ 46298 w 114172"/>
                    <a:gd name="connsiteY4" fmla="*/ 57873 h 1400537"/>
                    <a:gd name="connsiteX5" fmla="*/ 0 w 114172"/>
                    <a:gd name="connsiteY5" fmla="*/ 0 h 140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172" h="1400537">
                      <a:moveTo>
                        <a:pt x="0" y="0"/>
                      </a:moveTo>
                      <a:lnTo>
                        <a:pt x="57873" y="1400537"/>
                      </a:lnTo>
                      <a:lnTo>
                        <a:pt x="57873" y="1400537"/>
                      </a:lnTo>
                      <a:cubicBezTo>
                        <a:pt x="57089" y="1327089"/>
                        <a:pt x="116055" y="1360411"/>
                        <a:pt x="114126" y="1136634"/>
                      </a:cubicBezTo>
                      <a:cubicBezTo>
                        <a:pt x="112197" y="912857"/>
                        <a:pt x="55159" y="217848"/>
                        <a:pt x="46298" y="578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600"/>
                    </a:spcBef>
                  </a:pPr>
                  <a:endParaRPr lang="vi-VN" sz="2400" b="1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966" b="96151" l="24898" r="76658">
                              <a14:foregroundMark x1="30139" y1="9337" x2="46274" y2="16216"/>
                              <a14:foregroundMark x1="46274" y1="17609" x2="54464" y2="23014"/>
                              <a14:foregroundMark x1="56921" y1="29894" x2="69533" y2="34316"/>
                              <a14:foregroundMark x1="69861" y1="35627" x2="69533" y2="63554"/>
                              <a14:foregroundMark x1="68223" y1="62735" x2="70352" y2="43325"/>
                              <a14:foregroundMark x1="71171" y1="38084" x2="71990" y2="51515"/>
                              <a14:foregroundMark x1="66830" y1="41360" x2="67649" y2="52334"/>
                              <a14:foregroundMark x1="68468" y1="43571" x2="48485" y2="34562"/>
                              <a14:foregroundMark x1="69533" y1="48239" x2="62408" y2="37592"/>
                              <a14:foregroundMark x1="63554" y1="38657" x2="66257" y2="47174"/>
                              <a14:foregroundMark x1="53153" y1="19492" x2="54464" y2="23014"/>
                              <a14:foregroundMark x1="27109" y1="8272" x2="29566" y2="50942"/>
                              <a14:foregroundMark x1="31777" y1="40868" x2="30631" y2="20066"/>
                              <a14:foregroundMark x1="28174" y1="8845" x2="29566" y2="42506"/>
                              <a14:foregroundMark x1="36691" y1="46847" x2="42424" y2="48485"/>
                              <a14:foregroundMark x1="45455" y1="56429" x2="46519" y2="60033"/>
                              <a14:foregroundMark x1="49877" y1="44144" x2="58886" y2="65766"/>
                              <a14:foregroundMark x1="44799" y1="56429" x2="44881" y2="52252"/>
                              <a14:foregroundMark x1="64046" y1="38903" x2="62326" y2="45127"/>
                              <a14:foregroundMark x1="65684" y1="38002" x2="63964" y2="43735"/>
                              <a14:foregroundMark x1="62981" y1="38084" x2="63554" y2="41687"/>
                              <a14:foregroundMark x1="64619" y1="37838" x2="62162" y2="40295"/>
                              <a14:foregroundMark x1="64373" y1="38084" x2="65192" y2="44554"/>
                              <a14:foregroundMark x1="62735" y1="38903" x2="66257" y2="41360"/>
                              <a14:foregroundMark x1="66011" y1="45373" x2="69124" y2="50696"/>
                              <a14:foregroundMark x1="67813" y1="44963" x2="69042" y2="50123"/>
                              <a14:foregroundMark x1="69042" y1="44554" x2="69533" y2="50041"/>
                              <a14:foregroundMark x1="69451" y1="44308" x2="69861" y2="50041"/>
                              <a14:foregroundMark x1="69861" y1="45946" x2="69943" y2="51843"/>
                              <a14:foregroundMark x1="69697" y1="45536" x2="69861" y2="51515"/>
                              <a14:foregroundMark x1="69861" y1="46192" x2="70516" y2="49877"/>
                              <a14:foregroundMark x1="71499" y1="51351" x2="66011" y2="47830"/>
                              <a14:foregroundMark x1="64865" y1="38657" x2="62408" y2="41360"/>
                              <a14:foregroundMark x1="61753" y1="38247" x2="64373" y2="41933"/>
                              <a14:foregroundMark x1="59951" y1="38411" x2="66011" y2="41278"/>
                              <a14:foregroundMark x1="65684" y1="37265" x2="63964" y2="41360"/>
                              <a14:foregroundMark x1="59541" y1="37428" x2="61179" y2="42506"/>
                              <a14:foregroundMark x1="61753" y1="38411" x2="64373" y2="43489"/>
                              <a14:foregroundMark x1="62735" y1="39230" x2="62981" y2="41933"/>
                              <a14:foregroundMark x1="61507" y1="37674" x2="62817" y2="43735"/>
                              <a14:foregroundMark x1="61998" y1="38084" x2="63145" y2="42097"/>
                              <a14:foregroundMark x1="61589" y1="38247" x2="63145" y2="42670"/>
                              <a14:foregroundMark x1="62408" y1="37428" x2="64046" y2="42916"/>
                              <a14:foregroundMark x1="62981" y1="37674" x2="65029" y2="43489"/>
                              <a14:foregroundMark x1="63145" y1="35790" x2="66093" y2="44144"/>
                              <a14:foregroundMark x1="64455" y1="37265" x2="66257" y2="45536"/>
                              <a14:foregroundMark x1="64373" y1="37838" x2="67240" y2="43079"/>
                              <a14:foregroundMark x1="62981" y1="38411" x2="62817" y2="43079"/>
                              <a14:foregroundMark x1="62817" y1="42097" x2="65192" y2="45536"/>
                              <a14:foregroundMark x1="28501" y1="26454" x2="29566" y2="42752"/>
                              <a14:foregroundMark x1="26863" y1="5815" x2="33170" y2="93939"/>
                              <a14:foregroundMark x1="27355" y1="4996" x2="27109" y2="8026"/>
                              <a14:foregroundMark x1="61916" y1="36773" x2="66749" y2="41769"/>
                              <a14:foregroundMark x1="65192" y1="34889" x2="67322" y2="46192"/>
                              <a14:foregroundMark x1="68468" y1="41032" x2="69206" y2="52334"/>
                              <a14:foregroundMark x1="70762" y1="46028" x2="70188" y2="51761"/>
                              <a14:foregroundMark x1="71335" y1="47174" x2="69042" y2="52170"/>
                              <a14:foregroundMark x1="71744" y1="51188" x2="65438" y2="48157"/>
                              <a14:foregroundMark x1="67158" y1="47748" x2="70188" y2="49877"/>
                              <a14:foregroundMark x1="71581" y1="52334" x2="62326" y2="36036"/>
                              <a14:foregroundMark x1="62572" y1="35299" x2="66339" y2="40049"/>
                              <a14:foregroundMark x1="64455" y1="35053" x2="65602" y2="41196"/>
                              <a14:foregroundMark x1="64619" y1="35872" x2="66175" y2="45045"/>
                              <a14:foregroundMark x1="62899" y1="38329" x2="65192" y2="44636"/>
                              <a14:foregroundMark x1="63145" y1="37183" x2="65029" y2="44308"/>
                              <a14:foregroundMark x1="62162" y1="37183" x2="67158" y2="46765"/>
                              <a14:foregroundMark x1="63309" y1="35463" x2="68059" y2="52334"/>
                              <a14:foregroundMark x1="65192" y1="40868" x2="70434" y2="50450"/>
                              <a14:foregroundMark x1="68059" y1="41769" x2="69451" y2="50205"/>
                              <a14:foregroundMark x1="67158" y1="41605" x2="68468" y2="52744"/>
                              <a14:foregroundMark x1="68468" y1="47174" x2="69861" y2="54218"/>
                              <a14:foregroundMark x1="68059" y1="44881" x2="69451" y2="53481"/>
                              <a14:foregroundMark x1="69206" y1="45618" x2="70434" y2="55201"/>
                              <a14:foregroundMark x1="68632" y1="45618" x2="70598" y2="54054"/>
                              <a14:foregroundMark x1="69861" y1="47748" x2="69861" y2="53317"/>
                              <a14:foregroundMark x1="69861" y1="46765" x2="69861" y2="51351"/>
                              <a14:foregroundMark x1="70598" y1="45618" x2="70598" y2="52170"/>
                              <a14:foregroundMark x1="70598" y1="48894" x2="71007" y2="53645"/>
                              <a14:foregroundMark x1="70434" y1="45455" x2="70434" y2="49304"/>
                              <a14:foregroundMark x1="70434" y1="46355" x2="70434" y2="54218"/>
                              <a14:foregroundMark x1="70434" y1="46929" x2="70598" y2="52170"/>
                              <a14:foregroundMark x1="70598" y1="47338" x2="70598" y2="53890"/>
                              <a14:foregroundMark x1="70188" y1="44472" x2="70188" y2="52170"/>
                              <a14:foregroundMark x1="70188" y1="43898" x2="70762" y2="52744"/>
                              <a14:foregroundMark x1="70434" y1="47748" x2="70762" y2="53071"/>
                              <a14:foregroundMark x1="69861" y1="43161" x2="70025" y2="50450"/>
                              <a14:foregroundMark x1="66175" y1="40459" x2="67486" y2="48321"/>
                              <a14:foregroundMark x1="65192" y1="35872" x2="67895" y2="47174"/>
                              <a14:foregroundMark x1="63882" y1="36036" x2="66585" y2="44308"/>
                              <a14:foregroundMark x1="64292" y1="38903" x2="65602" y2="45209"/>
                              <a14:foregroundMark x1="63882" y1="38739" x2="65766" y2="45209"/>
                              <a14:foregroundMark x1="64046" y1="39066" x2="65192" y2="44308"/>
                              <a14:foregroundMark x1="63882" y1="41032" x2="65029" y2="45618"/>
                              <a14:foregroundMark x1="64292" y1="41605" x2="65602" y2="46929"/>
                              <a14:foregroundMark x1="70188" y1="46765" x2="70025" y2="53972"/>
                              <a14:foregroundMark x1="70352" y1="45700" x2="70352" y2="51843"/>
                              <a14:foregroundMark x1="70352" y1="43980" x2="69861" y2="52007"/>
                              <a14:foregroundMark x1="69533" y1="44308" x2="69124" y2="52334"/>
                              <a14:foregroundMark x1="68305" y1="48321" x2="68305" y2="53645"/>
                              <a14:foregroundMark x1="67895" y1="46028" x2="67731" y2="50942"/>
                              <a14:foregroundMark x1="67568" y1="47502" x2="67568" y2="53071"/>
                              <a14:foregroundMark x1="66912" y1="47093" x2="66912" y2="53071"/>
                              <a14:foregroundMark x1="66912" y1="48894" x2="66912" y2="54136"/>
                              <a14:foregroundMark x1="66912" y1="45864" x2="67240" y2="53399"/>
                              <a14:foregroundMark x1="67404" y1="46355" x2="68141" y2="53972"/>
                              <a14:foregroundMark x1="68141" y1="47420" x2="69124" y2="54791"/>
                              <a14:foregroundMark x1="70025" y1="44308" x2="70188" y2="53071"/>
                              <a14:foregroundMark x1="71253" y1="43407" x2="71253" y2="50287"/>
                              <a14:foregroundMark x1="71253" y1="47256" x2="71253" y2="55528"/>
                              <a14:foregroundMark x1="71826" y1="45536" x2="71826" y2="52907"/>
                              <a14:foregroundMark x1="71826" y1="47093" x2="71826" y2="52580"/>
                              <a14:foregroundMark x1="71663" y1="45536" x2="71663" y2="52580"/>
                              <a14:foregroundMark x1="71663" y1="46028" x2="70925" y2="53563"/>
                              <a14:foregroundMark x1="70925" y1="46765" x2="70925" y2="52907"/>
                              <a14:foregroundMark x1="70925" y1="43898" x2="70598" y2="53235"/>
                              <a14:foregroundMark x1="70598" y1="48321" x2="70352" y2="53071"/>
                              <a14:foregroundMark x1="70188" y1="47256" x2="70352" y2="53972"/>
                              <a14:foregroundMark x1="70352" y1="46601" x2="70352" y2="54136"/>
                              <a14:foregroundMark x1="70352" y1="45700" x2="70352" y2="50614"/>
                              <a14:foregroundMark x1="70352" y1="47093" x2="70352" y2="53071"/>
                              <a14:foregroundMark x1="70352" y1="47502" x2="70188" y2="54300"/>
                              <a14:foregroundMark x1="69369" y1="46028" x2="69206" y2="50614"/>
                              <a14:foregroundMark x1="69206" y1="47666" x2="69206" y2="52416"/>
                              <a14:foregroundMark x1="69206" y1="44963" x2="69206" y2="49713"/>
                              <a14:foregroundMark x1="69206" y1="45536" x2="68960" y2="49959"/>
                              <a14:foregroundMark x1="68960" y1="45209" x2="68305" y2="53563"/>
                              <a14:foregroundMark x1="67731" y1="48731" x2="67731" y2="54464"/>
                              <a14:foregroundMark x1="66912" y1="47093" x2="66912" y2="52334"/>
                              <a14:foregroundMark x1="68059" y1="46192" x2="68468" y2="52334"/>
                              <a14:foregroundMark x1="69369" y1="48321" x2="69861" y2="52580"/>
                              <a14:foregroundMark x1="70598" y1="47256" x2="70925" y2="52907"/>
                              <a14:foregroundMark x1="70925" y1="49386" x2="71417" y2="55528"/>
                              <a14:foregroundMark x1="66667" y1="39885" x2="66667" y2="43079"/>
                              <a14:foregroundMark x1="63882" y1="36364" x2="63882" y2="44144"/>
                              <a14:foregroundMark x1="27518" y1="8108" x2="28583" y2="27518"/>
                              <a14:foregroundMark x1="27846" y1="9091" x2="27928" y2="15889"/>
                              <a14:foregroundMark x1="28256" y1="9091" x2="27928" y2="15233"/>
                              <a14:foregroundMark x1="27928" y1="9582" x2="27928" y2="15315"/>
                              <a14:foregroundMark x1="27518" y1="8518" x2="28583" y2="33743"/>
                              <a14:foregroundMark x1="28010" y1="9500" x2="28256" y2="33170"/>
                              <a14:foregroundMark x1="29238" y1="17199" x2="29238" y2="27027"/>
                              <a14:foregroundMark x1="28829" y1="20147" x2="28665" y2="29484"/>
                              <a14:foregroundMark x1="28665" y1="18509" x2="28665" y2="29975"/>
                              <a14:foregroundMark x1="28419" y1="18591" x2="28337" y2="29730"/>
                              <a14:foregroundMark x1="28256" y1="16462" x2="28256" y2="25471"/>
                              <a14:foregroundMark x1="27437" y1="9173" x2="27437" y2="20147"/>
                              <a14:foregroundMark x1="28010" y1="9337" x2="28337" y2="26454"/>
                              <a14:foregroundMark x1="28665" y1="8681" x2="28665" y2="17690"/>
                              <a14:foregroundMark x1="27928" y1="9582" x2="27928" y2="16871"/>
                              <a14:foregroundMark x1="27928" y1="10074" x2="27928" y2="16380"/>
                              <a14:foregroundMark x1="27928" y1="9910" x2="28092" y2="16953"/>
                              <a14:foregroundMark x1="27518" y1="10319" x2="28993" y2="23260"/>
                              <a14:foregroundMark x1="27764" y1="16462" x2="28092" y2="24652"/>
                              <a14:foregroundMark x1="27928" y1="18755" x2="27928" y2="22113"/>
                              <a14:foregroundMark x1="27682" y1="19165" x2="28010" y2="23915"/>
                              <a14:foregroundMark x1="29238" y1="36773" x2="28911" y2="43571"/>
                              <a14:foregroundMark x1="28829" y1="37183" x2="28829" y2="41769"/>
                              <a14:foregroundMark x1="28501" y1="36691" x2="28665" y2="40704"/>
                              <a14:foregroundMark x1="28665" y1="34562" x2="29566" y2="42015"/>
                              <a14:foregroundMark x1="29566" y1="33415" x2="30221" y2="41114"/>
                              <a14:foregroundMark x1="30221" y1="32187" x2="30631" y2="40459"/>
                              <a14:foregroundMark x1="30631" y1="26699" x2="30631" y2="33989"/>
                              <a14:foregroundMark x1="29484" y1="26699" x2="29484" y2="34808"/>
                              <a14:foregroundMark x1="28993" y1="24980" x2="29075" y2="33088"/>
                              <a14:foregroundMark x1="28501" y1="23833" x2="28501" y2="32596"/>
                              <a14:foregroundMark x1="28501" y1="23260" x2="29075" y2="33661"/>
                              <a14:foregroundMark x1="28419" y1="22932" x2="28419" y2="29975"/>
                              <a14:foregroundMark x1="28419" y1="21048" x2="28665" y2="31695"/>
                              <a14:foregroundMark x1="27928" y1="24161" x2="28419" y2="33907"/>
                              <a14:foregroundMark x1="28419" y1="24324" x2="30303" y2="36937"/>
                              <a14:backgroundMark x1="26044" y1="32596" x2="27764" y2="70844"/>
                              <a14:backgroundMark x1="33661" y1="54300" x2="36118" y2="74283"/>
                              <a14:backgroundMark x1="30958" y1="4423" x2="55610" y2="12940"/>
                              <a14:backgroundMark x1="51515" y1="11548" x2="67322" y2="26044"/>
                              <a14:backgroundMark x1="61916" y1="27191" x2="71744" y2="26618"/>
                              <a14:backgroundMark x1="69533" y1="6388" x2="71744" y2="19247"/>
                              <a14:backgroundMark x1="75020" y1="32924" x2="74201" y2="94267"/>
                              <a14:backgroundMark x1="70925" y1="92056" x2="38575" y2="91237"/>
                              <a14:backgroundMark x1="32023" y1="94758" x2="26044" y2="7699"/>
                              <a14:backgroundMark x1="31450" y1="53972" x2="34480" y2="93694"/>
                              <a14:backgroundMark x1="38575" y1="94758" x2="59132" y2="95086"/>
                              <a14:backgroundMark x1="37265" y1="58067" x2="45209" y2="80835"/>
                              <a14:backgroundMark x1="43243" y1="71007" x2="67649" y2="81081"/>
                              <a14:backgroundMark x1="70106" y1="73464" x2="40213" y2="8468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0048" r="23612"/>
                <a:stretch/>
              </p:blipFill>
              <p:spPr bwMode="auto">
                <a:xfrm>
                  <a:off x="-84753" y="2896722"/>
                  <a:ext cx="2238173" cy="39725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5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email">
                <a:clrChange>
                  <a:clrFrom>
                    <a:srgbClr val="CBC9CC"/>
                  </a:clrFrom>
                  <a:clrTo>
                    <a:srgbClr val="CBC9CC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439" b="97073" l="9016" r="6721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0462" y="5057191"/>
                <a:ext cx="1150930" cy="19314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9562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2485" y="274638"/>
            <a:ext cx="8836899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2" y="1066800"/>
            <a:ext cx="10969942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q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" y="218718"/>
            <a:ext cx="2104236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09442" y="838200"/>
            <a:ext cx="10969942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0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bjec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2485" y="274638"/>
            <a:ext cx="8836899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6812" y="1066800"/>
            <a:ext cx="9142571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¤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" y="218718"/>
            <a:ext cx="2104236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09442" y="838200"/>
            <a:ext cx="10969942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Pictures\PNG\present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212" y="1501139"/>
            <a:ext cx="2318714" cy="53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6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Pictures\PNG\present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900340" y="1501140"/>
            <a:ext cx="2318714" cy="53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2485" y="274638"/>
            <a:ext cx="8836899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2" y="1066800"/>
            <a:ext cx="10969942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&amp;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" y="218718"/>
            <a:ext cx="2104236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09442" y="838200"/>
            <a:ext cx="10969942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0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914400"/>
            <a:ext cx="1842993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Pictures\PNG\present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900340" y="1501140"/>
            <a:ext cx="2318714" cy="53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2485" y="274638"/>
            <a:ext cx="8836899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2" y="1066800"/>
            <a:ext cx="10969942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þ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" y="218718"/>
            <a:ext cx="2104236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09442" y="838200"/>
            <a:ext cx="10969942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41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4" y="4406902"/>
            <a:ext cx="10360501" cy="1362075"/>
          </a:xfrm>
        </p:spPr>
        <p:txBody>
          <a:bodyPr anchor="t">
            <a:normAutofit/>
          </a:bodyPr>
          <a:lstStyle>
            <a:lvl1pPr algn="ctr">
              <a:defRPr sz="3200" b="1" cap="all" spc="0" baseline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246" y="1219202"/>
            <a:ext cx="2138334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4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015" y="3581400"/>
            <a:ext cx="10969942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  <p:pic>
        <p:nvPicPr>
          <p:cNvPr id="5122" name="Picture 2" descr="Image result for Dem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723" y="1295400"/>
            <a:ext cx="6148084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69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5383397" cy="5135564"/>
          </a:xfrm>
        </p:spPr>
        <p:txBody>
          <a:bodyPr/>
          <a:lstStyle>
            <a:lvl1pPr marL="342900" indent="-342900">
              <a:buClr>
                <a:srgbClr val="FF3300"/>
              </a:buClr>
              <a:buFont typeface="Wingdings" pitchFamily="2" charset="2"/>
              <a:buChar char="v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3300"/>
              </a:buClr>
              <a:buFont typeface="Wingdings" pitchFamily="2" charset="2"/>
              <a:buChar char="Ø"/>
              <a:defRPr sz="2400">
                <a:latin typeface="Segoe UI" pitchFamily="34" charset="0"/>
                <a:cs typeface="Segoe UI" pitchFamily="34" charset="0"/>
              </a:defRPr>
            </a:lvl2pPr>
            <a:lvl3pPr>
              <a:defRPr sz="2000">
                <a:latin typeface="Segoe UI" pitchFamily="34" charset="0"/>
                <a:cs typeface="Segoe UI" pitchFamily="34" charset="0"/>
              </a:defRPr>
            </a:lvl3pPr>
            <a:lvl4pPr>
              <a:defRPr sz="1800">
                <a:latin typeface="Segoe UI" pitchFamily="34" charset="0"/>
                <a:cs typeface="Segoe UI" pitchFamily="34" charset="0"/>
              </a:defRPr>
            </a:lvl4pPr>
            <a:lvl5pPr>
              <a:defRPr sz="1800">
                <a:latin typeface="Segoe UI" pitchFamily="34" charset="0"/>
                <a:cs typeface="Segoe U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7" y="990601"/>
            <a:ext cx="5383397" cy="5135564"/>
          </a:xfrm>
        </p:spPr>
        <p:txBody>
          <a:bodyPr/>
          <a:lstStyle>
            <a:lvl1pPr marL="342900" indent="-342900">
              <a:buClr>
                <a:srgbClr val="FF3300"/>
              </a:buClr>
              <a:buFont typeface="Wingdings" pitchFamily="2" charset="2"/>
              <a:buChar char="v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3300"/>
              </a:buClr>
              <a:buFont typeface="Wingdings" pitchFamily="2" charset="2"/>
              <a:buChar char="Ø"/>
              <a:defRPr sz="2400">
                <a:latin typeface="Segoe UI" pitchFamily="34" charset="0"/>
                <a:cs typeface="Segoe UI" pitchFamily="34" charset="0"/>
              </a:defRPr>
            </a:lvl2pPr>
            <a:lvl3pPr>
              <a:defRPr sz="2000">
                <a:latin typeface="Segoe UI" pitchFamily="34" charset="0"/>
                <a:cs typeface="Segoe UI" pitchFamily="34" charset="0"/>
              </a:defRPr>
            </a:lvl3pPr>
            <a:lvl4pPr>
              <a:defRPr sz="1800">
                <a:latin typeface="Segoe UI" pitchFamily="34" charset="0"/>
                <a:cs typeface="Segoe UI" pitchFamily="34" charset="0"/>
              </a:defRPr>
            </a:lvl4pPr>
            <a:lvl5pPr>
              <a:defRPr sz="1800">
                <a:latin typeface="Segoe UI" pitchFamily="34" charset="0"/>
                <a:cs typeface="Segoe U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" y="218718"/>
            <a:ext cx="2104236" cy="54880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609442" y="838200"/>
            <a:ext cx="10969942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3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914400"/>
            <a:ext cx="5385515" cy="639762"/>
          </a:xfrm>
        </p:spPr>
        <p:txBody>
          <a:bodyPr anchor="b"/>
          <a:lstStyle>
            <a:lvl1pPr marL="0" indent="0">
              <a:buNone/>
              <a:defRPr sz="2400" b="1" cap="small" baseline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1600201"/>
            <a:ext cx="5385515" cy="4525963"/>
          </a:xfrm>
        </p:spPr>
        <p:txBody>
          <a:bodyPr/>
          <a:lstStyle>
            <a:lvl1pPr marL="342900" indent="-342900">
              <a:buClr>
                <a:srgbClr val="FF3300"/>
              </a:buClr>
              <a:buFont typeface="Wingdings" pitchFamily="2" charset="2"/>
              <a:buChar char="v"/>
              <a:defRPr sz="2400"/>
            </a:lvl1pPr>
            <a:lvl2pPr marL="742950" indent="-285750">
              <a:buClr>
                <a:srgbClr val="FF3300"/>
              </a:buClr>
              <a:buFont typeface="Wingdings" pitchFamily="2" charset="2"/>
              <a:buChar char="Ø"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914400"/>
            <a:ext cx="5387630" cy="639762"/>
          </a:xfrm>
        </p:spPr>
        <p:txBody>
          <a:bodyPr anchor="b"/>
          <a:lstStyle>
            <a:lvl1pPr marL="0" indent="0">
              <a:buNone/>
              <a:defRPr sz="2400" b="1" cap="small" baseline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1600201"/>
            <a:ext cx="5387630" cy="4525963"/>
          </a:xfrm>
        </p:spPr>
        <p:txBody>
          <a:bodyPr/>
          <a:lstStyle>
            <a:lvl1pPr marL="342900" indent="-342900">
              <a:buClr>
                <a:srgbClr val="FF3300"/>
              </a:buClr>
              <a:buFont typeface="Wingdings" pitchFamily="2" charset="2"/>
              <a:buChar char="v"/>
              <a:defRPr sz="2400"/>
            </a:lvl1pPr>
            <a:lvl2pPr marL="742950" indent="-285750">
              <a:buClr>
                <a:srgbClr val="FF3300"/>
              </a:buClr>
              <a:buFont typeface="Wingdings" pitchFamily="2" charset="2"/>
              <a:buChar char="Ø"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" y="218718"/>
            <a:ext cx="2104236" cy="548806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609442" y="838200"/>
            <a:ext cx="10969942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563562"/>
          </a:xfrm>
        </p:spPr>
        <p:txBody>
          <a:bodyPr>
            <a:norm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045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2" y="274638"/>
            <a:ext cx="1096994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600202"/>
            <a:ext cx="1096994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2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1BFD7-1BFB-4165-B6C8-93BD150BB7E4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6" y="6356352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2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1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85" r:id="rId3"/>
    <p:sldLayoutId id="2147483686" r:id="rId4"/>
    <p:sldLayoutId id="2147483687" r:id="rId5"/>
    <p:sldLayoutId id="2147483673" r:id="rId6"/>
    <p:sldLayoutId id="2147483688" r:id="rId7"/>
    <p:sldLayoutId id="2147483674" r:id="rId8"/>
    <p:sldLayoutId id="2147483675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9" r:id="rId16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docs/cloud-messag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docs/aut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docs/reference/remote-config/rest?hl=e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docs/hosting/custom-domai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reba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ECMAScript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7032" y="4876800"/>
            <a:ext cx="7255063" cy="990600"/>
          </a:xfrm>
        </p:spPr>
        <p:txBody>
          <a:bodyPr/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firebase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681585" y="4800600"/>
            <a:ext cx="746905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86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endParaRPr lang="en-US" b="1" dirty="0"/>
          </a:p>
          <a:p>
            <a:pPr>
              <a:buFont typeface="Wingdings" pitchFamily="2" charset="2"/>
              <a:buChar char="q"/>
            </a:pPr>
            <a:endParaRPr lang="en-US" b="1" dirty="0"/>
          </a:p>
          <a:p>
            <a:pPr>
              <a:buFont typeface="Wingdings" pitchFamily="2" charset="2"/>
              <a:buChar char="q"/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SQL</a:t>
            </a:r>
          </a:p>
          <a:p>
            <a:pPr>
              <a:buFont typeface="Wingdings" pitchFamily="2" charset="2"/>
              <a:buChar char="q"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 (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)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effectLst/>
              </a:rPr>
              <a:t>Nhược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điểm</a:t>
            </a:r>
            <a:r>
              <a:rPr lang="en-US" dirty="0">
                <a:effectLst/>
              </a:rPr>
              <a:t>?</a:t>
            </a:r>
            <a:br>
              <a:rPr lang="en-US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2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2: 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31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phạm</a:t>
            </a:r>
            <a:r>
              <a:rPr lang="en-US" dirty="0"/>
              <a:t> vi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b="1" dirty="0"/>
              <a:t>Firebase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,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bật</a:t>
            </a:r>
            <a:r>
              <a:rPr lang="en-US" b="1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err="1"/>
              <a:t>Realtime</a:t>
            </a:r>
            <a:r>
              <a:rPr lang="en-US" b="1" dirty="0"/>
              <a:t> Database</a:t>
            </a:r>
            <a:r>
              <a:rPr lang="en-US" dirty="0"/>
              <a:t>: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mobile, web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server.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Authentication</a:t>
            </a:r>
            <a:r>
              <a:rPr lang="en-US" dirty="0"/>
              <a:t>: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(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/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,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Google, Facebook, </a:t>
            </a:r>
            <a:r>
              <a:rPr lang="en-US" dirty="0" err="1"/>
              <a:t>Twiter</a:t>
            </a:r>
            <a:r>
              <a:rPr lang="en-US" dirty="0"/>
              <a:t>,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…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Firebase Cloud Messaging</a:t>
            </a:r>
            <a:r>
              <a:rPr lang="en-US" dirty="0"/>
              <a:t>: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chat –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chuyện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(push notification)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Remote </a:t>
            </a:r>
            <a:r>
              <a:rPr lang="en-US" b="1" dirty="0" err="1"/>
              <a:t>Config</a:t>
            </a:r>
            <a:r>
              <a:rPr lang="en-US" dirty="0"/>
              <a:t>: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,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Firebase Hosting</a:t>
            </a:r>
            <a:r>
              <a:rPr lang="en-US" dirty="0"/>
              <a:t>: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host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miễn</a:t>
            </a:r>
            <a:r>
              <a:rPr lang="en-US" dirty="0"/>
              <a:t> </a:t>
            </a:r>
            <a:r>
              <a:rPr lang="en-US" dirty="0" err="1"/>
              <a:t>phí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effectLst/>
              </a:rPr>
              <a:t>Một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số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tính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năng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nổi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bật</a:t>
            </a:r>
            <a:r>
              <a:rPr lang="en-US" dirty="0">
                <a:effectLst/>
              </a:rPr>
              <a:t>?</a:t>
            </a:r>
            <a:br>
              <a:rPr lang="en-US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b="1" dirty="0"/>
              <a:t>FCM</a:t>
            </a:r>
            <a:r>
              <a:rPr lang="en-US" dirty="0"/>
              <a:t> (</a:t>
            </a:r>
            <a:r>
              <a:rPr lang="en-US" b="1" dirty="0"/>
              <a:t>Firebase Cloud Messaging</a:t>
            </a:r>
            <a:r>
              <a:rPr lang="en-US" dirty="0"/>
              <a:t>)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lúc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b="1" dirty="0"/>
              <a:t>Android</a:t>
            </a:r>
            <a:r>
              <a:rPr lang="en-US" dirty="0"/>
              <a:t>, </a:t>
            </a:r>
            <a:r>
              <a:rPr lang="en-US" b="1" dirty="0"/>
              <a:t>IOS</a:t>
            </a:r>
            <a:r>
              <a:rPr lang="en-US" dirty="0"/>
              <a:t>, </a:t>
            </a:r>
            <a:r>
              <a:rPr lang="en-US" b="1" dirty="0"/>
              <a:t>Web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.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Firebase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effectLst/>
              </a:rPr>
              <a:t>Tính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năng</a:t>
            </a:r>
            <a:r>
              <a:rPr lang="en-US" dirty="0">
                <a:effectLst/>
              </a:rPr>
              <a:t> firebase cloud messaging?</a:t>
            </a:r>
            <a:br>
              <a:rPr lang="en-US" dirty="0">
                <a:effectLst/>
              </a:rPr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3429000"/>
            <a:ext cx="5410200" cy="30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5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hay website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. </a:t>
            </a:r>
            <a:r>
              <a:rPr lang="en-US" b="1" dirty="0"/>
              <a:t>Firebase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</a:p>
          <a:p>
            <a:pPr>
              <a:buFont typeface="Wingdings" pitchFamily="2" charset="2"/>
              <a:buChar char="q"/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b="1" dirty="0"/>
              <a:t>Firebase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https://firebase.google.com/docs/auth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effectLst/>
              </a:rPr>
              <a:t>Tính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năng</a:t>
            </a:r>
            <a:r>
              <a:rPr lang="en-US" dirty="0">
                <a:effectLst/>
              </a:rPr>
              <a:t> Firebase Authentication?</a:t>
            </a:r>
            <a:br>
              <a:rPr lang="en-US" dirty="0">
                <a:effectLst/>
              </a:rPr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849" y="3048000"/>
            <a:ext cx="7619126" cy="35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8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b="1" dirty="0" err="1"/>
              <a:t>Firebare</a:t>
            </a:r>
            <a:r>
              <a:rPr lang="en-US" b="1" dirty="0"/>
              <a:t> Remote </a:t>
            </a:r>
            <a:r>
              <a:rPr lang="en-US" b="1" dirty="0" err="1"/>
              <a:t>Config</a:t>
            </a:r>
            <a:r>
              <a:rPr lang="en-US" b="1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cloud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mobile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b="1" dirty="0"/>
              <a:t>Firebase Remote </a:t>
            </a:r>
            <a:r>
              <a:rPr lang="en-US" b="1" dirty="0" err="1"/>
              <a:t>Config</a:t>
            </a:r>
            <a:r>
              <a:rPr lang="en-US" b="1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b="1" dirty="0"/>
              <a:t>Google Analytic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,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sz="2400" dirty="0">
                <a:hlinkClick r:id="rId3"/>
              </a:rPr>
              <a:t>https://firebase.google.com/docs/reference/remote-config/rest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effectLst/>
              </a:rPr>
              <a:t>Tính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năng</a:t>
            </a:r>
            <a:r>
              <a:rPr lang="en-US" dirty="0">
                <a:effectLst/>
              </a:rPr>
              <a:t> Firebase Remote </a:t>
            </a:r>
            <a:r>
              <a:rPr lang="en-US" dirty="0" err="1">
                <a:effectLst/>
              </a:rPr>
              <a:t>config</a:t>
            </a:r>
            <a:r>
              <a:rPr lang="en-US" dirty="0">
                <a:effectLst/>
              </a:rPr>
              <a:t>?</a:t>
            </a:r>
            <a:br>
              <a:rPr lang="en-US" dirty="0">
                <a:effectLst/>
              </a:rPr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412" y="4191000"/>
            <a:ext cx="4106967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8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b="1" dirty="0" err="1"/>
              <a:t>Firebare</a:t>
            </a:r>
            <a:r>
              <a:rPr lang="en-US" b="1" dirty="0"/>
              <a:t> Hosting</a:t>
            </a:r>
            <a:r>
              <a:rPr lang="en-US" dirty="0"/>
              <a:t>: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miền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Hosting</a:t>
            </a:r>
          </a:p>
          <a:p>
            <a:pPr>
              <a:buFont typeface="Wingdings" pitchFamily="2" charset="2"/>
              <a:buChar char="q"/>
            </a:pPr>
            <a:r>
              <a:rPr lang="en-US" b="1" dirty="0"/>
              <a:t>Firebase Hosting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b="1" dirty="0"/>
              <a:t>SSL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miền</a:t>
            </a:r>
            <a:r>
              <a:rPr lang="en-US" dirty="0"/>
              <a:t> qua </a:t>
            </a:r>
            <a:r>
              <a:rPr lang="en-US" b="1" dirty="0"/>
              <a:t>CDN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24h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b="1" dirty="0">
                <a:hlinkClick r:id="rId3"/>
              </a:rPr>
              <a:t>https://firebase.google.com/docs/hosting/custom-domain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effectLst/>
              </a:rPr>
              <a:t>Tính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năng</a:t>
            </a:r>
            <a:r>
              <a:rPr lang="en-US" dirty="0">
                <a:effectLst/>
              </a:rPr>
              <a:t> Firebase Hosting?</a:t>
            </a:r>
            <a:br>
              <a:rPr lang="en-US" dirty="0">
                <a:effectLst/>
              </a:rPr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3596001"/>
            <a:ext cx="6477000" cy="294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b="1" dirty="0"/>
              <a:t>Firebase </a:t>
            </a:r>
            <a:r>
              <a:rPr lang="en-US" b="1" dirty="0" err="1"/>
              <a:t>realtime</a:t>
            </a:r>
            <a:r>
              <a:rPr lang="en-US" b="1" dirty="0"/>
              <a:t> database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( </a:t>
            </a:r>
            <a:r>
              <a:rPr lang="en-US" b="1" dirty="0"/>
              <a:t>Android</a:t>
            </a:r>
            <a:r>
              <a:rPr lang="en-US" dirty="0"/>
              <a:t>, </a:t>
            </a:r>
            <a:r>
              <a:rPr lang="en-US" b="1" dirty="0"/>
              <a:t>IOS</a:t>
            </a:r>
            <a:r>
              <a:rPr lang="en-US" dirty="0"/>
              <a:t>, </a:t>
            </a:r>
            <a:r>
              <a:rPr lang="en-US" b="1" dirty="0"/>
              <a:t>Web</a:t>
            </a:r>
            <a:r>
              <a:rPr lang="en-US" dirty="0"/>
              <a:t> )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JSON </a:t>
            </a:r>
            <a:r>
              <a:rPr lang="en-US" b="1" dirty="0"/>
              <a:t>(</a:t>
            </a:r>
            <a:r>
              <a:rPr lang="en-US" dirty="0"/>
              <a:t>JavaScript Object Notation</a:t>
            </a:r>
            <a:r>
              <a:rPr lang="en-US" b="1" dirty="0"/>
              <a:t>)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tức</a:t>
            </a:r>
            <a:r>
              <a:rPr lang="en-US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b="1" dirty="0" err="1"/>
              <a:t>Lưu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offline</a:t>
            </a:r>
            <a:r>
              <a:rPr lang="en-US" dirty="0"/>
              <a:t>: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offline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b="1" dirty="0"/>
              <a:t>Thao </a:t>
            </a:r>
            <a:r>
              <a:rPr lang="en-US" b="1" dirty="0" err="1"/>
              <a:t>tác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: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, </a:t>
            </a:r>
            <a:r>
              <a:rPr lang="en-US" dirty="0" err="1"/>
              <a:t>thêm</a:t>
            </a:r>
            <a:r>
              <a:rPr lang="en-US" dirty="0"/>
              <a:t>, </a:t>
            </a:r>
            <a:r>
              <a:rPr lang="en-US" dirty="0" err="1"/>
              <a:t>sửa</a:t>
            </a:r>
            <a:r>
              <a:rPr lang="en-US" dirty="0"/>
              <a:t>,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bảo</a:t>
            </a:r>
            <a:r>
              <a:rPr lang="en-US" b="1" dirty="0"/>
              <a:t> </a:t>
            </a:r>
            <a:r>
              <a:rPr lang="en-US" b="1" dirty="0" err="1"/>
              <a:t>mật</a:t>
            </a:r>
            <a:r>
              <a:rPr lang="en-US" dirty="0"/>
              <a:t>: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effectLst/>
              </a:rPr>
              <a:t>Tính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năng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Realtime</a:t>
            </a:r>
            <a:r>
              <a:rPr lang="en-US" dirty="0">
                <a:effectLst/>
              </a:rPr>
              <a:t> database?</a:t>
            </a:r>
            <a:br>
              <a:rPr lang="en-US" dirty="0">
                <a:effectLst/>
              </a:rPr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4343400"/>
            <a:ext cx="30480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2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3: 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Firebase</a:t>
            </a:r>
          </a:p>
        </p:txBody>
      </p:sp>
    </p:spTree>
    <p:extLst>
      <p:ext uri="{BB962C8B-B14F-4D97-AF65-F5344CB8AC3E}">
        <p14:creationId xmlns:p14="http://schemas.microsoft.com/office/powerpoint/2010/main" val="262937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700" dirty="0"/>
          </a:p>
          <a:p>
            <a:pPr>
              <a:buFont typeface="Wingdings" pitchFamily="2" charset="2"/>
              <a:buChar char="q"/>
            </a:pPr>
            <a:r>
              <a:rPr lang="en-US" sz="2700" dirty="0" err="1"/>
              <a:t>Truy</a:t>
            </a:r>
            <a:r>
              <a:rPr lang="en-US" sz="2700" dirty="0"/>
              <a:t> </a:t>
            </a:r>
            <a:r>
              <a:rPr lang="en-US" sz="2700" dirty="0" err="1"/>
              <a:t>cập</a:t>
            </a:r>
            <a:r>
              <a:rPr lang="en-US" sz="2700" dirty="0"/>
              <a:t> </a:t>
            </a:r>
            <a:r>
              <a:rPr lang="en-US" dirty="0">
                <a:hlinkClick r:id="rId3"/>
              </a:rPr>
              <a:t>https://firebase.google.com/</a:t>
            </a:r>
            <a:r>
              <a:rPr lang="en-US" dirty="0"/>
              <a:t> 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google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vi-VN" dirty="0"/>
          </a:p>
          <a:p>
            <a:pPr marL="457200" lvl="1" indent="0">
              <a:buNone/>
            </a:pPr>
            <a:br>
              <a:rPr lang="vi-VN" dirty="0"/>
            </a:br>
            <a:endParaRPr lang="vi-VN" b="1" dirty="0"/>
          </a:p>
          <a:p>
            <a:pPr fontAlgn="base">
              <a:buFont typeface="Wingdings" pitchFamily="2" charset="2"/>
              <a:buChar char="q"/>
            </a:pP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effectLst/>
              </a:rPr>
              <a:t>Đăng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ký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 firebase?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412" y="2501344"/>
            <a:ext cx="7010400" cy="386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5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Hiểu</a:t>
            </a:r>
            <a:r>
              <a:rPr lang="en-US" dirty="0"/>
              <a:t> Firebase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bật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firebase</a:t>
            </a:r>
          </a:p>
          <a:p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firebase</a:t>
            </a:r>
          </a:p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es6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firebase</a:t>
            </a:r>
          </a:p>
        </p:txBody>
      </p:sp>
    </p:spTree>
    <p:extLst>
      <p:ext uri="{BB962C8B-B14F-4D97-AF65-F5344CB8AC3E}">
        <p14:creationId xmlns:p14="http://schemas.microsoft.com/office/powerpoint/2010/main" val="424202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project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.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vi-VN" dirty="0"/>
          </a:p>
          <a:p>
            <a:pPr marL="457200" lvl="1" indent="0">
              <a:buNone/>
            </a:pPr>
            <a:br>
              <a:rPr lang="vi-VN" dirty="0"/>
            </a:br>
            <a:endParaRPr lang="vi-VN" b="1" dirty="0"/>
          </a:p>
          <a:p>
            <a:pPr fontAlgn="base">
              <a:buFont typeface="Wingdings" pitchFamily="2" charset="2"/>
              <a:buChar char="q"/>
            </a:pP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effectLst/>
              </a:rPr>
              <a:t>Đăng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ký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 firebase?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023" y="1143000"/>
            <a:ext cx="4881752" cy="2567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" y="3558383"/>
            <a:ext cx="5551208" cy="31975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51612" y="4572000"/>
            <a:ext cx="5240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Tại</a:t>
            </a:r>
            <a:r>
              <a:rPr lang="en-US" sz="2800" dirty="0"/>
              <a:t> menu </a:t>
            </a:r>
            <a:r>
              <a:rPr lang="en-US" sz="2800" dirty="0" err="1"/>
              <a:t>bên</a:t>
            </a:r>
            <a:r>
              <a:rPr lang="en-US" sz="2800" dirty="0"/>
              <a:t> </a:t>
            </a:r>
            <a:r>
              <a:rPr lang="en-US" sz="2800" dirty="0" err="1"/>
              <a:t>trái</a:t>
            </a:r>
            <a:r>
              <a:rPr lang="en-US" sz="2800" dirty="0"/>
              <a:t> </a:t>
            </a:r>
            <a:r>
              <a:rPr lang="en-US" sz="2800" dirty="0" err="1"/>
              <a:t>màn</a:t>
            </a:r>
            <a:r>
              <a:rPr lang="en-US" sz="2800" dirty="0"/>
              <a:t> </a:t>
            </a:r>
            <a:r>
              <a:rPr lang="en-US" sz="2800" dirty="0" err="1"/>
              <a:t>hình</a:t>
            </a:r>
            <a:endParaRPr lang="en-US" sz="2800" dirty="0"/>
          </a:p>
          <a:p>
            <a:r>
              <a:rPr lang="en-US" sz="2800" dirty="0" err="1"/>
              <a:t>chọn</a:t>
            </a:r>
            <a:r>
              <a:rPr lang="en-US" sz="2800" dirty="0"/>
              <a:t> </a:t>
            </a:r>
            <a:r>
              <a:rPr lang="en-US" sz="2800" b="1" dirty="0"/>
              <a:t>Develop</a:t>
            </a:r>
            <a:r>
              <a:rPr lang="en-US" sz="2800" dirty="0"/>
              <a:t> -&gt; </a:t>
            </a:r>
            <a:r>
              <a:rPr lang="en-US" sz="2800" dirty="0" err="1"/>
              <a:t>chọn</a:t>
            </a:r>
            <a:r>
              <a:rPr lang="en-US" sz="2800" dirty="0"/>
              <a:t> </a:t>
            </a:r>
            <a:r>
              <a:rPr lang="en-US" sz="2800" b="1" dirty="0" err="1"/>
              <a:t>Realtime</a:t>
            </a:r>
            <a:r>
              <a:rPr lang="en-US" sz="2800" b="1" dirty="0"/>
              <a:t> </a:t>
            </a:r>
            <a:r>
              <a:rPr lang="en-US" sz="2800" b="1" dirty="0" err="1"/>
              <a:t>Databasse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590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 err="1"/>
              <a:t>Chọn</a:t>
            </a:r>
            <a:r>
              <a:rPr lang="en-US" dirty="0"/>
              <a:t> Create Database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vi-VN" dirty="0"/>
          </a:p>
          <a:p>
            <a:pPr marL="457200" lvl="1" indent="0">
              <a:buNone/>
            </a:pPr>
            <a:br>
              <a:rPr lang="vi-VN" dirty="0"/>
            </a:br>
            <a:endParaRPr lang="vi-VN" b="1" dirty="0"/>
          </a:p>
          <a:p>
            <a:pPr fontAlgn="base">
              <a:buFont typeface="Wingdings" pitchFamily="2" charset="2"/>
              <a:buChar char="q"/>
            </a:pP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effectLst/>
              </a:rPr>
              <a:t>Tạo</a:t>
            </a:r>
            <a:r>
              <a:rPr lang="en-US" dirty="0">
                <a:effectLst/>
              </a:rPr>
              <a:t> Firebase </a:t>
            </a:r>
            <a:r>
              <a:rPr lang="en-US" dirty="0" err="1">
                <a:effectLst/>
              </a:rPr>
              <a:t>realtime</a:t>
            </a:r>
            <a:r>
              <a:rPr lang="en-US" dirty="0">
                <a:effectLst/>
              </a:rPr>
              <a:t> database?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2590800"/>
            <a:ext cx="5271532" cy="3027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135" y="2621666"/>
            <a:ext cx="5715000" cy="30545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52571" y="1544524"/>
            <a:ext cx="5617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Chọn</a:t>
            </a:r>
            <a:r>
              <a:rPr lang="en-US" sz="2800" dirty="0"/>
              <a:t> </a:t>
            </a:r>
            <a:r>
              <a:rPr lang="en-US" sz="2800" b="1" dirty="0"/>
              <a:t>Start in locked </a:t>
            </a:r>
            <a:r>
              <a:rPr lang="en-US" sz="2800" dirty="0"/>
              <a:t>ở </a:t>
            </a:r>
            <a:r>
              <a:rPr lang="en-US" sz="2800" dirty="0" err="1"/>
              <a:t>chế</a:t>
            </a:r>
            <a:r>
              <a:rPr lang="en-US" sz="2800" dirty="0"/>
              <a:t> </a:t>
            </a:r>
            <a:r>
              <a:rPr lang="en-US" sz="2800" dirty="0" err="1"/>
              <a:t>độ</a:t>
            </a:r>
            <a:r>
              <a:rPr lang="en-US" sz="2800" dirty="0"/>
              <a:t> private</a:t>
            </a:r>
          </a:p>
        </p:txBody>
      </p:sp>
    </p:spTree>
    <p:extLst>
      <p:ext uri="{BB962C8B-B14F-4D97-AF65-F5344CB8AC3E}">
        <p14:creationId xmlns:p14="http://schemas.microsoft.com/office/powerpoint/2010/main" val="293030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4: 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firebase database</a:t>
            </a:r>
          </a:p>
        </p:txBody>
      </p:sp>
    </p:spTree>
    <p:extLst>
      <p:ext uri="{BB962C8B-B14F-4D97-AF65-F5344CB8AC3E}">
        <p14:creationId xmlns:p14="http://schemas.microsoft.com/office/powerpoint/2010/main" val="216263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parent-children</a:t>
            </a:r>
            <a:endParaRPr lang="en-US" b="1" dirty="0"/>
          </a:p>
          <a:p>
            <a:pPr>
              <a:buFont typeface="Wingdings" pitchFamily="2" charset="2"/>
              <a:buChar char="q"/>
            </a:pP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/>
              <a:t>Add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import file </a:t>
            </a:r>
            <a:r>
              <a:rPr lang="en-US" dirty="0" err="1"/>
              <a:t>dạng</a:t>
            </a:r>
            <a:r>
              <a:rPr lang="en-US" dirty="0"/>
              <a:t> JSON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file JSON</a:t>
            </a:r>
          </a:p>
          <a:p>
            <a:pPr>
              <a:buFont typeface="Wingdings" pitchFamily="2" charset="2"/>
              <a:buChar char="q"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vi-VN" dirty="0"/>
          </a:p>
          <a:p>
            <a:pPr marL="457200" lvl="1" indent="0">
              <a:buNone/>
            </a:pPr>
            <a:br>
              <a:rPr lang="vi-VN" dirty="0"/>
            </a:br>
            <a:endParaRPr lang="vi-VN" b="1" dirty="0"/>
          </a:p>
          <a:p>
            <a:pPr fontAlgn="base">
              <a:buFont typeface="Wingdings" pitchFamily="2" charset="2"/>
              <a:buChar char="q"/>
            </a:pP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effectLst/>
              </a:rPr>
              <a:t>Thêm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dữ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liệu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vào</a:t>
            </a:r>
            <a:r>
              <a:rPr lang="en-US" dirty="0">
                <a:effectLst/>
              </a:rPr>
              <a:t> database?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2" y="2514600"/>
            <a:ext cx="8991600" cy="4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0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err="1"/>
              <a:t>Mở</a:t>
            </a:r>
            <a:r>
              <a:rPr lang="en-US" dirty="0"/>
              <a:t> tab </a:t>
            </a:r>
            <a:r>
              <a:rPr lang="en-US" b="1" dirty="0"/>
              <a:t>Rules</a:t>
            </a:r>
            <a:r>
              <a:rPr lang="en-US" dirty="0"/>
              <a:t> -&gt;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b="1" dirty="0"/>
              <a:t>read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b="1" dirty="0"/>
              <a:t>write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b="1" dirty="0"/>
              <a:t>true </a:t>
            </a:r>
          </a:p>
          <a:p>
            <a:pPr>
              <a:buFont typeface="Wingdings" pitchFamily="2" charset="2"/>
              <a:buChar char="q"/>
            </a:pP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/>
              <a:t>Rules Playground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phạm</a:t>
            </a:r>
            <a:r>
              <a:rPr lang="en-US" dirty="0"/>
              <a:t> vi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-&gt;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/>
              <a:t>Run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vi-VN" dirty="0"/>
          </a:p>
          <a:p>
            <a:pPr marL="457200" lvl="1" indent="0">
              <a:buNone/>
            </a:pPr>
            <a:br>
              <a:rPr lang="vi-VN" dirty="0"/>
            </a:br>
            <a:endParaRPr lang="vi-VN" b="1" dirty="0"/>
          </a:p>
          <a:p>
            <a:pPr fontAlgn="base">
              <a:buFont typeface="Wingdings" pitchFamily="2" charset="2"/>
              <a:buChar char="q"/>
            </a:pP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effectLst/>
              </a:rPr>
              <a:t>Thêm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dữ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liệu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vào</a:t>
            </a:r>
            <a:r>
              <a:rPr lang="en-US" dirty="0">
                <a:effectLst/>
              </a:rPr>
              <a:t> firebase database?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2917165"/>
            <a:ext cx="5943600" cy="3196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156" y="2917166"/>
            <a:ext cx="5505457" cy="32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Chrome -&gt;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deveper</a:t>
            </a:r>
            <a:r>
              <a:rPr lang="en-US" dirty="0"/>
              <a:t> tool </a:t>
            </a:r>
          </a:p>
          <a:p>
            <a:pPr>
              <a:buFont typeface="Wingdings" pitchFamily="2" charset="2"/>
              <a:buChar char="q"/>
            </a:pP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Console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Async</a:t>
            </a:r>
            <a:r>
              <a:rPr lang="en-US" dirty="0"/>
              <a:t> Await</a:t>
            </a:r>
          </a:p>
          <a:p>
            <a:pPr>
              <a:buFont typeface="Wingdings" pitchFamily="2" charset="2"/>
              <a:buChar char="q"/>
            </a:pPr>
            <a:r>
              <a:rPr lang="en-US" dirty="0" err="1"/>
              <a:t>Lưu</a:t>
            </a:r>
            <a:r>
              <a:rPr lang="en-US" dirty="0"/>
              <a:t> ý: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đuôi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en-US" dirty="0" err="1">
                <a:solidFill>
                  <a:srgbClr val="FF0000"/>
                </a:solidFill>
              </a:rPr>
              <a:t>json</a:t>
            </a:r>
            <a:endParaRPr lang="vi-VN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br>
              <a:rPr lang="vi-VN" dirty="0"/>
            </a:br>
            <a:endParaRPr lang="vi-VN" b="1" dirty="0"/>
          </a:p>
          <a:p>
            <a:pPr fontAlgn="base">
              <a:buFont typeface="Wingdings" pitchFamily="2" charset="2"/>
              <a:buChar char="q"/>
            </a:pP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nối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với</a:t>
            </a:r>
            <a:r>
              <a:rPr lang="en-US" dirty="0">
                <a:effectLst/>
              </a:rPr>
              <a:t> database?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2" y="2819400"/>
            <a:ext cx="7999571" cy="382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3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: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endParaRPr lang="vi-VN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br>
              <a:rPr lang="vi-VN" dirty="0"/>
            </a:br>
            <a:endParaRPr lang="vi-VN" b="1" dirty="0"/>
          </a:p>
          <a:p>
            <a:pPr fontAlgn="base">
              <a:buFont typeface="Wingdings" pitchFamily="2" charset="2"/>
              <a:buChar char="q"/>
            </a:pP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nối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với</a:t>
            </a:r>
            <a:r>
              <a:rPr lang="en-US" dirty="0">
                <a:effectLst/>
              </a:rPr>
              <a:t> database?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2" y="1676400"/>
            <a:ext cx="9309497" cy="496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7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Firebase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google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bật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realtime</a:t>
            </a:r>
            <a:r>
              <a:rPr lang="en-US" dirty="0"/>
              <a:t> database, firebase hosting …</a:t>
            </a:r>
          </a:p>
          <a:p>
            <a:pPr marL="0" indent="0">
              <a:buNone/>
            </a:pPr>
            <a:br>
              <a:rPr lang="vi-VN" dirty="0"/>
            </a:br>
            <a:endParaRPr lang="vi-VN" b="1" dirty="0"/>
          </a:p>
          <a:p>
            <a:pPr fontAlgn="base">
              <a:buFont typeface="Wingdings" pitchFamily="2" charset="2"/>
              <a:buChar char="q"/>
            </a:pP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effectLst/>
              </a:rPr>
              <a:t>Tổng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9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94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Firebase</a:t>
            </a:r>
          </a:p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endParaRPr lang="en-US" dirty="0"/>
          </a:p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Firebase</a:t>
            </a:r>
          </a:p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firebase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3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1: 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firebase</a:t>
            </a:r>
          </a:p>
        </p:txBody>
      </p:sp>
    </p:spTree>
    <p:extLst>
      <p:ext uri="{BB962C8B-B14F-4D97-AF65-F5344CB8AC3E}">
        <p14:creationId xmlns:p14="http://schemas.microsoft.com/office/powerpoint/2010/main" val="387095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b="1" dirty="0"/>
              <a:t>Firebase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google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,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,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.</a:t>
            </a:r>
            <a:br>
              <a:rPr lang="vi-VN" dirty="0"/>
            </a:br>
            <a:endParaRPr lang="vi-VN" b="1" dirty="0"/>
          </a:p>
          <a:p>
            <a:pPr fontAlgn="base">
              <a:buFont typeface="Wingdings" pitchFamily="2" charset="2"/>
              <a:buChar char="q"/>
            </a:pP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firebase </a:t>
            </a:r>
            <a:r>
              <a:rPr lang="en-US" dirty="0" err="1">
                <a:effectLst/>
              </a:rPr>
              <a:t>là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gì</a:t>
            </a:r>
            <a:r>
              <a:rPr lang="en-US" dirty="0">
                <a:effectLst/>
              </a:rPr>
              <a:t>?</a:t>
            </a:r>
            <a:br>
              <a:rPr lang="en-US" dirty="0">
                <a:effectLst/>
              </a:rPr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2667000"/>
            <a:ext cx="7162800" cy="402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6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b="1" dirty="0"/>
              <a:t>Firebase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b="1" dirty="0" err="1"/>
              <a:t>Envolve</a:t>
            </a:r>
            <a:r>
              <a:rPr lang="en-US" dirty="0"/>
              <a:t>. </a:t>
            </a:r>
            <a:r>
              <a:rPr lang="en-US" dirty="0" err="1"/>
              <a:t>Envolve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b="1" dirty="0" err="1"/>
              <a:t>Api</a:t>
            </a:r>
            <a:r>
              <a:rPr lang="en-US" dirty="0"/>
              <a:t> (</a:t>
            </a:r>
            <a:r>
              <a:rPr lang="en-US" b="1" dirty="0"/>
              <a:t>application programming interface</a:t>
            </a:r>
            <a:r>
              <a:rPr lang="en-US" dirty="0"/>
              <a:t>)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chat website.</a:t>
            </a:r>
          </a:p>
          <a:p>
            <a:pPr>
              <a:buFont typeface="Wingdings" pitchFamily="2" charset="2"/>
              <a:buChar char="q"/>
            </a:pPr>
            <a:r>
              <a:rPr lang="en-US" dirty="0" err="1"/>
              <a:t>Năm</a:t>
            </a:r>
            <a:r>
              <a:rPr lang="en-US" dirty="0"/>
              <a:t> 2012 </a:t>
            </a:r>
            <a:r>
              <a:rPr lang="en-US" b="1" dirty="0"/>
              <a:t>Firebase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b="1" dirty="0"/>
              <a:t>IOS</a:t>
            </a:r>
            <a:r>
              <a:rPr lang="en-US" dirty="0"/>
              <a:t>, </a:t>
            </a:r>
            <a:r>
              <a:rPr lang="en-US" b="1" dirty="0"/>
              <a:t>Android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b="1" dirty="0"/>
              <a:t>Web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đám</a:t>
            </a:r>
            <a:r>
              <a:rPr lang="en-US" dirty="0"/>
              <a:t> </a:t>
            </a:r>
            <a:r>
              <a:rPr lang="en-US" dirty="0" err="1"/>
              <a:t>mây</a:t>
            </a:r>
            <a:r>
              <a:rPr lang="en-US" dirty="0"/>
              <a:t> (</a:t>
            </a:r>
            <a:r>
              <a:rPr lang="en-US" b="1" dirty="0"/>
              <a:t>cloud</a:t>
            </a:r>
            <a:r>
              <a:rPr lang="en-US" dirty="0"/>
              <a:t>).</a:t>
            </a:r>
          </a:p>
          <a:p>
            <a:pPr>
              <a:buFont typeface="Wingdings" pitchFamily="2" charset="2"/>
              <a:buChar char="q"/>
            </a:pPr>
            <a:r>
              <a:rPr lang="en-US" dirty="0" err="1"/>
              <a:t>Năm</a:t>
            </a:r>
            <a:r>
              <a:rPr lang="en-US" dirty="0"/>
              <a:t> 2014 </a:t>
            </a:r>
            <a:r>
              <a:rPr lang="en-US" b="1" dirty="0"/>
              <a:t>Firebase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Google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dirty="0" err="1"/>
              <a:t>Năm</a:t>
            </a:r>
            <a:r>
              <a:rPr lang="en-US" dirty="0"/>
              <a:t> 2016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nghị</a:t>
            </a:r>
            <a:r>
              <a:rPr lang="en-US" dirty="0"/>
              <a:t> </a:t>
            </a:r>
            <a:r>
              <a:rPr lang="en-US" b="1" dirty="0"/>
              <a:t>Google I / O</a:t>
            </a:r>
            <a:r>
              <a:rPr lang="en-US" dirty="0"/>
              <a:t>,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nghị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, </a:t>
            </a:r>
            <a:r>
              <a:rPr lang="en-US" b="1" dirty="0"/>
              <a:t>Firebase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b="1" dirty="0"/>
              <a:t>Google Cloud Platform</a:t>
            </a:r>
            <a:r>
              <a:rPr lang="en-US" dirty="0"/>
              <a:t>, </a:t>
            </a:r>
            <a:r>
              <a:rPr lang="en-US" b="1" dirty="0" err="1"/>
              <a:t>AdMob</a:t>
            </a:r>
            <a:r>
              <a:rPr lang="en-US" dirty="0"/>
              <a:t>, </a:t>
            </a:r>
            <a:r>
              <a:rPr lang="en-US" b="1" dirty="0"/>
              <a:t>Messaging</a:t>
            </a:r>
            <a:r>
              <a:rPr lang="en-US" dirty="0"/>
              <a:t> …</a:t>
            </a:r>
          </a:p>
          <a:p>
            <a:pPr>
              <a:buFont typeface="Wingdings" pitchFamily="2" charset="2"/>
              <a:buChar char="q"/>
            </a:pPr>
            <a:r>
              <a:rPr lang="en-US" dirty="0" err="1"/>
              <a:t>Năm</a:t>
            </a:r>
            <a:r>
              <a:rPr lang="en-US" dirty="0"/>
              <a:t> 2017 </a:t>
            </a:r>
            <a:r>
              <a:rPr lang="en-US" b="1" dirty="0"/>
              <a:t>Firebase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mắt</a:t>
            </a:r>
            <a:r>
              <a:rPr lang="en-US" dirty="0"/>
              <a:t> </a:t>
            </a:r>
            <a:r>
              <a:rPr lang="en-US" b="1" dirty="0"/>
              <a:t>Cloud</a:t>
            </a:r>
            <a:r>
              <a:rPr lang="en-US" dirty="0"/>
              <a:t> </a:t>
            </a:r>
            <a:r>
              <a:rPr lang="en-US" b="1" dirty="0" err="1"/>
              <a:t>Firestore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b="1" dirty="0"/>
              <a:t>Firebase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>
                <a:hlinkClick r:id="rId3"/>
              </a:rPr>
              <a:t>wikipedia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effectLst/>
              </a:rPr>
              <a:t>Lịch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sử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phát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triển</a:t>
            </a:r>
            <a:r>
              <a:rPr lang="en-US" dirty="0">
                <a:effectLst/>
              </a:rPr>
              <a:t>?</a:t>
            </a:r>
            <a:br>
              <a:rPr lang="en-US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64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b="1" dirty="0"/>
              <a:t>Develop </a:t>
            </a:r>
            <a:r>
              <a:rPr lang="en-US" b="1" dirty="0" err="1"/>
              <a:t>và</a:t>
            </a:r>
            <a:r>
              <a:rPr lang="en-US" b="1" dirty="0"/>
              <a:t> test app</a:t>
            </a:r>
            <a:r>
              <a:rPr lang="en-US" dirty="0"/>
              <a:t>: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,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trì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b="1" dirty="0"/>
              <a:t>Grow, engage your audience</a:t>
            </a:r>
            <a:r>
              <a:rPr lang="en-US" dirty="0"/>
              <a:t>: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,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effectLst/>
              </a:rPr>
              <a:t>Nhóm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đối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tượng</a:t>
            </a:r>
            <a:r>
              <a:rPr lang="en-US" dirty="0">
                <a:effectLst/>
              </a:rPr>
              <a:t> Firebase </a:t>
            </a:r>
            <a:r>
              <a:rPr lang="en-US" dirty="0" err="1">
                <a:effectLst/>
              </a:rPr>
              <a:t>hướng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tới</a:t>
            </a:r>
            <a:r>
              <a:rPr lang="en-US" dirty="0">
                <a:effectLst/>
              </a:rPr>
              <a:t>?</a:t>
            </a:r>
            <a:br>
              <a:rPr lang="en-US" dirty="0">
                <a:effectLst/>
              </a:rPr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3657600"/>
            <a:ext cx="5791200" cy="25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miễn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,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Google</a:t>
            </a:r>
          </a:p>
          <a:p>
            <a:pPr>
              <a:buFont typeface="Wingdings" pitchFamily="2" charset="2"/>
              <a:buChar char="q"/>
            </a:pP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server.</a:t>
            </a:r>
          </a:p>
          <a:p>
            <a:pPr>
              <a:buFont typeface="Wingdings" pitchFamily="2" charset="2"/>
              <a:buChar char="q"/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server.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server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mình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nhanh</a:t>
            </a:r>
            <a:endParaRPr lang="en-US" dirty="0"/>
          </a:p>
          <a:p>
            <a:pPr>
              <a:buFont typeface="Wingdings" pitchFamily="2" charset="2"/>
              <a:buChar char="q"/>
            </a:pPr>
            <a:endParaRPr lang="en-US" b="1" dirty="0"/>
          </a:p>
          <a:p>
            <a:pPr>
              <a:buFont typeface="Wingdings" pitchFamily="2" charset="2"/>
              <a:buChar char="q"/>
            </a:pPr>
            <a:endParaRPr lang="en-US" b="1" dirty="0"/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effectLst/>
              </a:rPr>
              <a:t>Tại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sao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sử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dụng</a:t>
            </a:r>
            <a:r>
              <a:rPr lang="en-US" dirty="0">
                <a:effectLst/>
              </a:rPr>
              <a:t> Firebase?</a:t>
            </a:r>
            <a:br>
              <a:rPr lang="en-US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0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endParaRPr lang="en-US" b="1" dirty="0"/>
          </a:p>
          <a:p>
            <a:pPr>
              <a:buFont typeface="Wingdings" pitchFamily="2" charset="2"/>
              <a:buChar char="q"/>
            </a:pP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đón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khắp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,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trì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 err="1"/>
              <a:t>Đỡ</a:t>
            </a:r>
            <a:r>
              <a:rPr lang="en-US" dirty="0"/>
              <a:t> </a:t>
            </a:r>
            <a:r>
              <a:rPr lang="en-US" dirty="0" err="1"/>
              <a:t>tốn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,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bạc</a:t>
            </a:r>
            <a:r>
              <a:rPr lang="en-US" dirty="0"/>
              <a:t> </a:t>
            </a:r>
            <a:r>
              <a:rPr lang="en-US" dirty="0" err="1"/>
              <a:t>thuê</a:t>
            </a:r>
            <a:r>
              <a:rPr lang="en-US" dirty="0"/>
              <a:t> server</a:t>
            </a:r>
          </a:p>
          <a:p>
            <a:pPr>
              <a:buFont typeface="Wingdings" pitchFamily="2" charset="2"/>
              <a:buChar char="q"/>
            </a:pPr>
            <a:endParaRPr lang="en-US" b="1" dirty="0"/>
          </a:p>
          <a:p>
            <a:pPr>
              <a:buFont typeface="Wingdings" pitchFamily="2" charset="2"/>
              <a:buChar char="q"/>
            </a:pPr>
            <a:endParaRPr lang="en-US" b="1" dirty="0"/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effectLst/>
              </a:rPr>
              <a:t>Ưu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điểm</a:t>
            </a:r>
            <a:r>
              <a:rPr lang="en-US" dirty="0">
                <a:effectLst/>
              </a:rPr>
              <a:t>?</a:t>
            </a:r>
            <a:br>
              <a:rPr lang="en-US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49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10499</TotalTime>
  <Words>1230</Words>
  <Application>Microsoft Macintosh PowerPoint</Application>
  <PresentationFormat>Custom</PresentationFormat>
  <Paragraphs>143</Paragraphs>
  <Slides>28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Segoe UI</vt:lpstr>
      <vt:lpstr>Wingdings</vt:lpstr>
      <vt:lpstr>Custom Design</vt:lpstr>
      <vt:lpstr>Lập trình ECMAScript</vt:lpstr>
      <vt:lpstr>Mục tiêu</vt:lpstr>
      <vt:lpstr>Nội dung</vt:lpstr>
      <vt:lpstr>Phần 1:   Giới thiệu firebase</vt:lpstr>
      <vt:lpstr>firebase là gì? </vt:lpstr>
      <vt:lpstr>Lịch sử phát triển? </vt:lpstr>
      <vt:lpstr>Nhóm đối tượng Firebase hướng tới? </vt:lpstr>
      <vt:lpstr>Tại sao nên sử dụng Firebase? </vt:lpstr>
      <vt:lpstr>Ưu điểm? </vt:lpstr>
      <vt:lpstr>Nhược điểm? </vt:lpstr>
      <vt:lpstr>Phần 2:   giới thiệu một số tính năng mạnh mẽ</vt:lpstr>
      <vt:lpstr>Một số tính năng nổi bật? </vt:lpstr>
      <vt:lpstr>Tính năng firebase cloud messaging? </vt:lpstr>
      <vt:lpstr>Tính năng Firebase Authentication? </vt:lpstr>
      <vt:lpstr>Tính năng Firebase Remote config? </vt:lpstr>
      <vt:lpstr>Tính năng Firebase Hosting? </vt:lpstr>
      <vt:lpstr>Tính năng Realtime database? </vt:lpstr>
      <vt:lpstr>Phần 3:   Hướng dẫn đăng ký Firebase</vt:lpstr>
      <vt:lpstr>Đăng ký tài khoản firebase?</vt:lpstr>
      <vt:lpstr>Đăng ký tài khoản firebase?</vt:lpstr>
      <vt:lpstr>Tạo Firebase realtime database?</vt:lpstr>
      <vt:lpstr>Phần 4:   hướng dẫn Tạo firebase database</vt:lpstr>
      <vt:lpstr>Thêm dữ liệu vào database?</vt:lpstr>
      <vt:lpstr>Thêm dữ liệu vào firebase database?</vt:lpstr>
      <vt:lpstr>Kết nối với database?</vt:lpstr>
      <vt:lpstr>Kết nối với database?</vt:lpstr>
      <vt:lpstr>Tổng kết?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ECMAScript</dc:title>
  <dc:creator>Đạt Lê</dc:creator>
  <cp:lastModifiedBy>Đạt Lê</cp:lastModifiedBy>
  <cp:revision>221</cp:revision>
  <dcterms:created xsi:type="dcterms:W3CDTF">2020-09-27T15:07:56Z</dcterms:created>
  <dcterms:modified xsi:type="dcterms:W3CDTF">2020-10-26T01:17:18Z</dcterms:modified>
</cp:coreProperties>
</file>